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elvetica Neue" panose="020B0604020202020204" charset="0"/>
      <p:regular r:id="rId34"/>
      <p:bold r:id="rId35"/>
      <p:italic r:id="rId36"/>
      <p:boldItalic r:id="rId37"/>
    </p:embeddedFont>
    <p:embeddedFont>
      <p:font typeface="Montserrat" panose="020B0604020202020204" charset="0"/>
      <p:regular r:id="rId38"/>
      <p:bold r:id="rId39"/>
      <p:italic r:id="rId40"/>
      <p:boldItalic r:id="rId41"/>
    </p:embeddedFont>
    <p:embeddedFont>
      <p:font typeface="Source Code Pro" panose="020B060402020202020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AEA0E-05FD-31E7-ADC9-BA8CC26E1A79}" v="14" dt="2020-01-19T16:57:20.297"/>
  </p1510:revLst>
</p1510:revInfo>
</file>

<file path=ppt/tableStyles.xml><?xml version="1.0" encoding="utf-8"?>
<a:tblStyleLst xmlns:a="http://schemas.openxmlformats.org/drawingml/2006/main" def="{C539F650-E1D3-432D-80FD-D8F09C15E14C}">
  <a:tblStyle styleId="{C539F650-E1D3-432D-80FD-D8F09C15E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6030D8-FB6F-479D-9072-007B0289B70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EB"/>
          </a:solidFill>
        </a:fill>
      </a:tcStyle>
    </a:wholeTbl>
    <a:band1H>
      <a:tcTxStyle/>
      <a:tcStyle>
        <a:tcBdr/>
        <a:fill>
          <a:solidFill>
            <a:srgbClr val="CBDD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D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26" autoAdjust="0"/>
  </p:normalViewPr>
  <p:slideViewPr>
    <p:cSldViewPr snapToGrid="0">
      <p:cViewPr varScale="1">
        <p:scale>
          <a:sx n="58" d="100"/>
          <a:sy n="58" d="100"/>
        </p:scale>
        <p:origin x="958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omi Tress" userId="S::ntress@dal.ca::b6a3b51a-2078-4697-bec1-168e91060ec0" providerId="AD" clId="Web-{433AEA0E-05FD-31E7-ADC9-BA8CC26E1A79}"/>
    <pc:docChg chg="modSld">
      <pc:chgData name="Naomi Tress" userId="S::ntress@dal.ca::b6a3b51a-2078-4697-bec1-168e91060ec0" providerId="AD" clId="Web-{433AEA0E-05FD-31E7-ADC9-BA8CC26E1A79}" dt="2020-01-19T16:57:20.297" v="14" actId="20577"/>
      <pc:docMkLst>
        <pc:docMk/>
      </pc:docMkLst>
      <pc:sldChg chg="modSp">
        <pc:chgData name="Naomi Tress" userId="S::ntress@dal.ca::b6a3b51a-2078-4697-bec1-168e91060ec0" providerId="AD" clId="Web-{433AEA0E-05FD-31E7-ADC9-BA8CC26E1A79}" dt="2020-01-19T16:57:20.297" v="14" actId="20577"/>
        <pc:sldMkLst>
          <pc:docMk/>
          <pc:sldMk cId="0" sldId="278"/>
        </pc:sldMkLst>
        <pc:spChg chg="mod">
          <ac:chgData name="Naomi Tress" userId="S::ntress@dal.ca::b6a3b51a-2078-4697-bec1-168e91060ec0" providerId="AD" clId="Web-{433AEA0E-05FD-31E7-ADC9-BA8CC26E1A79}" dt="2020-01-19T16:57:20.297" v="14" actId="20577"/>
          <ac:spMkLst>
            <pc:docMk/>
            <pc:sldMk cId="0" sldId="278"/>
            <ac:spMk id="3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c0368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6dc0368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dirty="0"/>
              <a:t>The </a:t>
            </a:r>
            <a:r>
              <a:rPr lang="en-CA" dirty="0" err="1"/>
              <a:t>DarwinCore</a:t>
            </a:r>
            <a:r>
              <a:rPr lang="en-CA" dirty="0"/>
              <a:t> terms are divided into various classes, including Taxon, Identification, Occurrence, Record level, Location, Event and Material Sample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CA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dirty="0"/>
              <a:t>OBIS currently has eight required </a:t>
            </a:r>
            <a:r>
              <a:rPr lang="en-CA" dirty="0" err="1"/>
              <a:t>DwC</a:t>
            </a:r>
            <a:r>
              <a:rPr lang="en-CA" dirty="0"/>
              <a:t> terms: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dirty="0" err="1"/>
              <a:t>occurrenceID</a:t>
            </a:r>
            <a:r>
              <a:rPr lang="en-CA" dirty="0"/>
              <a:t>, </a:t>
            </a:r>
            <a:r>
              <a:rPr lang="en-CA" dirty="0" err="1"/>
              <a:t>eventDate</a:t>
            </a:r>
            <a:r>
              <a:rPr lang="en-CA" dirty="0"/>
              <a:t>, </a:t>
            </a:r>
            <a:r>
              <a:rPr lang="en-CA" dirty="0" err="1"/>
              <a:t>decimalLongitude</a:t>
            </a:r>
            <a:r>
              <a:rPr lang="en-CA" dirty="0"/>
              <a:t>, </a:t>
            </a:r>
            <a:r>
              <a:rPr lang="en-CA" dirty="0" err="1"/>
              <a:t>decimalLatitude</a:t>
            </a:r>
            <a:r>
              <a:rPr lang="en-CA" dirty="0"/>
              <a:t>, </a:t>
            </a:r>
            <a:r>
              <a:rPr lang="en-CA" dirty="0" err="1"/>
              <a:t>scientificName</a:t>
            </a:r>
            <a:r>
              <a:rPr lang="en-CA" dirty="0"/>
              <a:t>, </a:t>
            </a:r>
            <a:r>
              <a:rPr lang="en-CA" dirty="0" err="1"/>
              <a:t>scientificNameID</a:t>
            </a:r>
            <a:r>
              <a:rPr lang="en-CA" dirty="0"/>
              <a:t>, </a:t>
            </a:r>
            <a:r>
              <a:rPr lang="en-CA" dirty="0" err="1"/>
              <a:t>occurrenceStatus</a:t>
            </a:r>
            <a:r>
              <a:rPr lang="en-CA" dirty="0"/>
              <a:t>, </a:t>
            </a:r>
            <a:r>
              <a:rPr lang="en-CA" dirty="0" err="1"/>
              <a:t>basisOfRecord</a:t>
            </a:r>
            <a:r>
              <a:rPr lang="en-CA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 err="1">
                <a:solidFill>
                  <a:schemeClr val="dk1"/>
                </a:solidFill>
              </a:rPr>
              <a:t>occurrenceID</a:t>
            </a:r>
            <a:r>
              <a:rPr lang="en-CA" dirty="0">
                <a:solidFill>
                  <a:schemeClr val="dk1"/>
                </a:solidFill>
              </a:rPr>
              <a:t> could be constructed by combining the </a:t>
            </a:r>
            <a:r>
              <a:rPr lang="en-CA" dirty="0" err="1">
                <a:solidFill>
                  <a:schemeClr val="dk1"/>
                </a:solidFill>
              </a:rPr>
              <a:t>institutionCode</a:t>
            </a:r>
            <a:r>
              <a:rPr lang="en-CA" dirty="0">
                <a:solidFill>
                  <a:schemeClr val="dk1"/>
                </a:solidFill>
              </a:rPr>
              <a:t>, the </a:t>
            </a:r>
            <a:r>
              <a:rPr lang="en-CA" dirty="0" err="1">
                <a:solidFill>
                  <a:schemeClr val="dk1"/>
                </a:solidFill>
              </a:rPr>
              <a:t>collectionCode</a:t>
            </a:r>
            <a:r>
              <a:rPr lang="en-CA" dirty="0">
                <a:solidFill>
                  <a:schemeClr val="dk1"/>
                </a:solidFill>
              </a:rPr>
              <a:t> and the </a:t>
            </a:r>
            <a:r>
              <a:rPr lang="en-CA" dirty="0" err="1">
                <a:solidFill>
                  <a:schemeClr val="dk1"/>
                </a:solidFill>
              </a:rPr>
              <a:t>catalogNumber</a:t>
            </a:r>
            <a:r>
              <a:rPr lang="en-CA" dirty="0">
                <a:solidFill>
                  <a:schemeClr val="dk1"/>
                </a:solidFill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 err="1">
                <a:solidFill>
                  <a:schemeClr val="dk1"/>
                </a:solidFill>
              </a:rPr>
              <a:t>basisOfRecord</a:t>
            </a:r>
            <a:r>
              <a:rPr lang="en-CA" dirty="0">
                <a:solidFill>
                  <a:schemeClr val="dk1"/>
                </a:solidFill>
              </a:rPr>
              <a:t> - specimen preserved, need information about where it is stored, collection </a:t>
            </a:r>
            <a:r>
              <a:rPr lang="en-CA" dirty="0" err="1">
                <a:solidFill>
                  <a:schemeClr val="dk1"/>
                </a:solidFill>
              </a:rPr>
              <a:t>etc</a:t>
            </a: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dirty="0">
                <a:solidFill>
                  <a:schemeClr val="dk1"/>
                </a:solidFill>
              </a:rPr>
              <a:t>No specimen preserved - </a:t>
            </a:r>
            <a:r>
              <a:rPr lang="en-CA" dirty="0" err="1">
                <a:solidFill>
                  <a:schemeClr val="dk1"/>
                </a:solidFill>
              </a:rPr>
              <a:t>HumanObservation</a:t>
            </a:r>
            <a:r>
              <a:rPr lang="en-CA" dirty="0">
                <a:solidFill>
                  <a:schemeClr val="dk1"/>
                </a:solidFill>
              </a:rPr>
              <a:t> vs </a:t>
            </a:r>
            <a:r>
              <a:rPr lang="en-CA" dirty="0" err="1">
                <a:solidFill>
                  <a:schemeClr val="dk1"/>
                </a:solidFill>
              </a:rPr>
              <a:t>MachineObservation</a:t>
            </a:r>
            <a:endParaRPr lang="en-CA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occurrenceID could be constructed by combining the institutionCode, the collectionCode and the catalogNumber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basisOfRecord - specimen preserved, need information about where it is stored, collection etc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No specimen preserved - HumanObservation vs MachineObservation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for my example body length, all 5 parameters would get the same URI as measurementTypeID.  Ideally, this URI resolves to a webservice through which OBIS can access the term in the vocabulary. And OBIS can get than the preferred label for this parameter or the definition.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1" name="Google Shape;35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c9c1873d3_3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7c9c1873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9c1873d3_3_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c9c1873d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c9c1873d3_3_1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7c9c1873d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c9c1873d3_3_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7c9c1873d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c9c1873d3_3_2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7c9c1873d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c9c1873d3_3_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7c9c1873d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c9c1873d3_3_3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7c9c1873d3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epsg-registry.org/" TargetMode="External"/><Relationship Id="rId4" Type="http://schemas.openxmlformats.org/officeDocument/2006/relationships/hyperlink" Target="https://en.wikipedia.org/wiki/ISO_860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vocab.nerc.ac.uk/collection/C17/current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www.bodc.ac.uk/resources/vocabularies/vocabulary_search/" TargetMode="External"/><Relationship Id="rId7" Type="http://schemas.openxmlformats.org/officeDocument/2006/relationships/hyperlink" Target="http://vocab.nerc.ac.uk/collection/L05/current" TargetMode="External"/><Relationship Id="rId12" Type="http://schemas.openxmlformats.org/officeDocument/2006/relationships/hyperlink" Target="http://vocab.nerc.ac.uk/collection/P06/curre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ocab.nerc.ac.uk/collection/L22/current" TargetMode="External"/><Relationship Id="rId11" Type="http://schemas.openxmlformats.org/officeDocument/2006/relationships/hyperlink" Target="http://hdl.handle.net/11329/304" TargetMode="External"/><Relationship Id="rId5" Type="http://schemas.openxmlformats.org/officeDocument/2006/relationships/hyperlink" Target="http://vocab.nerc.ac.uk/collection/Q01/current/" TargetMode="External"/><Relationship Id="rId10" Type="http://schemas.openxmlformats.org/officeDocument/2006/relationships/hyperlink" Target="http://www.oceanbestpractices.net/" TargetMode="External"/><Relationship Id="rId4" Type="http://schemas.openxmlformats.org/officeDocument/2006/relationships/hyperlink" Target="http://vocab.nerc.ac.uk/collection/P01/current" TargetMode="External"/><Relationship Id="rId9" Type="http://schemas.openxmlformats.org/officeDocument/2006/relationships/hyperlink" Target="http://vocab.nerc.ac.uk/collection/S11/current/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bodc.ac.uk/resources/vocabularies/vocabulary_search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bis.org/manual/e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pha.pensoft.net/tips/From-GBIF-IPT-metadata-E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nerc.ac.uk/collection/P01/current/OBSINDLX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ocab.nerc.ac.uk/collection/P06/current/UGRM/" TargetMode="External"/><Relationship Id="rId5" Type="http://schemas.openxmlformats.org/officeDocument/2006/relationships/hyperlink" Target="http://vocab.nerc.ac.uk/collection/P01/current/OWETBM01" TargetMode="External"/><Relationship Id="rId4" Type="http://schemas.openxmlformats.org/officeDocument/2006/relationships/hyperlink" Target="http://vocab.nerc.ac.uk/collection/P06/current/ULC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415600" y="477079"/>
            <a:ext cx="11360800" cy="879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/>
            <a:r>
              <a:rPr lang="en" b="1" dirty="0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DwC and OBIS - Required Terms</a:t>
            </a:r>
            <a:endParaRPr b="1" dirty="0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115267" y="6459667"/>
            <a:ext cx="3004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400"/>
            </a:pPr>
            <a:endParaRPr sz="1867"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7957457" y="6145543"/>
            <a:ext cx="64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endParaRPr sz="1867"/>
          </a:p>
        </p:txBody>
      </p:sp>
      <p:sp>
        <p:nvSpPr>
          <p:cNvPr id="119" name="Google Shape;119;p17"/>
          <p:cNvSpPr txBox="1"/>
          <p:nvPr/>
        </p:nvSpPr>
        <p:spPr>
          <a:xfrm>
            <a:off x="415600" y="1192697"/>
            <a:ext cx="11661134" cy="5334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-CA" sz="1867" dirty="0">
                <a:solidFill>
                  <a:schemeClr val="dk1"/>
                </a:solidFill>
              </a:rPr>
              <a:t>	Eight required </a:t>
            </a:r>
            <a:r>
              <a:rPr lang="en-CA" sz="1867" dirty="0" err="1">
                <a:solidFill>
                  <a:schemeClr val="dk1"/>
                </a:solidFill>
              </a:rPr>
              <a:t>DwC</a:t>
            </a:r>
            <a:r>
              <a:rPr lang="en-CA" sz="1867" dirty="0">
                <a:solidFill>
                  <a:schemeClr val="dk1"/>
                </a:solidFill>
              </a:rPr>
              <a:t> terms for an OBIS contribution:</a:t>
            </a: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occurrenceID</a:t>
            </a: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dk1"/>
                </a:solidFill>
              </a:rPr>
              <a:t>	 - institutionCode + collectionCode + catalogNumber 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eventDate </a:t>
            </a:r>
          </a:p>
          <a:p>
            <a:pPr marL="186262" lvl="2">
              <a:lnSpc>
                <a:spcPct val="115000"/>
              </a:lnSpc>
              <a:buSzPts val="1400"/>
            </a:pPr>
            <a:r>
              <a:rPr lang="en" sz="1867" dirty="0">
                <a:solidFill>
                  <a:schemeClr val="dk1"/>
                </a:solidFill>
              </a:rPr>
              <a:t>	- uses the</a:t>
            </a:r>
            <a:r>
              <a:rPr lang="en" sz="1867" dirty="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867" u="sng" dirty="0">
                <a:solidFill>
                  <a:schemeClr val="hlink"/>
                </a:solidFill>
                <a:hlinkClick r:id="rId4"/>
              </a:rPr>
              <a:t>ISO 8601 standard</a:t>
            </a:r>
            <a:r>
              <a:rPr lang="en" sz="1867" dirty="0">
                <a:solidFill>
                  <a:schemeClr val="dk1"/>
                </a:solidFill>
              </a:rPr>
              <a:t>, yyyy-mm-ddThh:mm:ss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decimalLongitude, decimalLatitude </a:t>
            </a:r>
          </a:p>
          <a:p>
            <a:pPr marL="186262">
              <a:lnSpc>
                <a:spcPct val="115000"/>
              </a:lnSpc>
              <a:buSzPts val="1400"/>
            </a:pPr>
            <a:r>
              <a:rPr lang="en" sz="1867" dirty="0">
                <a:solidFill>
                  <a:schemeClr val="dk1"/>
                </a:solidFill>
              </a:rPr>
              <a:t>	- spatial reference system </a:t>
            </a:r>
            <a:r>
              <a:rPr lang="en" sz="1867" u="sng" dirty="0">
                <a:solidFill>
                  <a:schemeClr val="hlink"/>
                </a:solidFill>
                <a:hlinkClick r:id="rId5"/>
              </a:rPr>
              <a:t>EPSG:4326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scientificName </a:t>
            </a: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dk1"/>
                </a:solidFill>
              </a:rPr>
              <a:t>	- originally recorded, highest precision possible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scientificNameID</a:t>
            </a: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dk1"/>
                </a:solidFill>
              </a:rPr>
              <a:t>	 -  from WoRMS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occurrenceStatus</a:t>
            </a: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dk1"/>
                </a:solidFill>
              </a:rPr>
              <a:t> 	- presence/absence of taxon at location</a:t>
            </a:r>
            <a:endParaRPr sz="1867" dirty="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1867" dirty="0">
                <a:solidFill>
                  <a:schemeClr val="dk1"/>
                </a:solidFill>
              </a:rPr>
              <a:t>basisOfRecord </a:t>
            </a:r>
          </a:p>
          <a:p>
            <a:pPr marL="186262">
              <a:lnSpc>
                <a:spcPct val="115000"/>
              </a:lnSpc>
              <a:buClr>
                <a:schemeClr val="dk1"/>
              </a:buClr>
              <a:buSzPts val="1400"/>
            </a:pPr>
            <a:r>
              <a:rPr lang="en" sz="1867" dirty="0">
                <a:solidFill>
                  <a:schemeClr val="dk1"/>
                </a:solidFill>
              </a:rPr>
              <a:t>	- specimen preserved? If so where.  Human or Machine Observation</a:t>
            </a:r>
            <a:endParaRPr sz="1867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OBIS-ENV-DATA proposed the ExtendedMeasurementOrFact Extension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906" y="2017395"/>
            <a:ext cx="5955688" cy="427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4335462" y="2273618"/>
            <a:ext cx="29045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or Observation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(time, location, depth, event hierarchy)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7448274" y="3116303"/>
            <a:ext cx="418746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Sampling protocol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(equipment, methods)</a:t>
            </a:r>
            <a:endParaRPr sz="1200" b="1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Sampling effort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(length, duration, volume,…)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Environment/habitat variables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(physical, chemical, sediment,…)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Biological variables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(Abundance, biomass, length, behavior, lifestage, traits …) 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988544" y="5441892"/>
            <a:ext cx="41874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Occurrence details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(taxonomy, identification, organismID. …) </a:t>
            </a:r>
            <a:endParaRPr sz="1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764939" y="1648063"/>
            <a:ext cx="1223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Three files: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8252459" y="5434470"/>
            <a:ext cx="33491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All Measurement Types, Values and Units are standardized against a controlled vocabulary (BODC NERC Vocab)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 Core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to use Event Core?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the dataset contains abiotic measurements, or other biological measurements which are related to an entire sample (not a single specimen)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specific details are known about how a biological sample was taken and processed.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Event Core should be used in combination with the Occurrence Extension and the ExtendedMeasurementOrFact Extension.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837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ExtendedMeasurementOrFact Extension (eMoF)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254650" y="1559375"/>
            <a:ext cx="11667300" cy="5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eMoF extension is used to store: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Organism quantifications (e.g. counts, abundance, biomass, % live cover,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Species biometrics (e.g. body length, weight,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Facts documenting a specimen (e.g. sex, lifestage, living/dead, behavior, invasiveness,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Abiotic measurements (e.g. temperature, salinity, oxygen, sediment grain size, habitat features)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Facts documenting the sampling activity (e.g. sampling device, sampled area, sampled volume, sieve mesh size).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1235978" y="2101442"/>
            <a:ext cx="1233182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60478" y="2791003"/>
            <a:ext cx="3294076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eventDate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minimumDepthInMeters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maximumDepthInMeters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decimalLatitude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decimalLongitude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coordinateUncertaintyInMeters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footprintWKT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4525581" y="2791003"/>
            <a:ext cx="3201798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scientificNameAuthorship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kingdom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taxonRank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identificationQualifier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occurrenceStatus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basisOfRecord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4592693" y="2089278"/>
            <a:ext cx="1455769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Occurrences</a:t>
            </a:r>
            <a:endParaRPr/>
          </a:p>
        </p:txBody>
      </p:sp>
      <p:cxnSp>
        <p:nvCxnSpPr>
          <p:cNvPr id="232" name="Google Shape;232;p25"/>
          <p:cNvCxnSpPr/>
          <p:nvPr/>
        </p:nvCxnSpPr>
        <p:spPr>
          <a:xfrm>
            <a:off x="2021747" y="2986481"/>
            <a:ext cx="2503834" cy="83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5"/>
          <p:cNvSpPr/>
          <p:nvPr/>
        </p:nvSpPr>
        <p:spPr>
          <a:xfrm>
            <a:off x="8411081" y="2097741"/>
            <a:ext cx="2385550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MeasurementOrFacts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8411081" y="2782614"/>
            <a:ext cx="291657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measurementID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occurrenceID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measurementTypeID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measurementValueID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measurementUnit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measurementUnitID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measurementRemarks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25"/>
          <p:cNvCxnSpPr/>
          <p:nvPr/>
        </p:nvCxnSpPr>
        <p:spPr>
          <a:xfrm>
            <a:off x="5519956" y="2994870"/>
            <a:ext cx="2891100" cy="28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5"/>
          <p:cNvCxnSpPr/>
          <p:nvPr/>
        </p:nvCxnSpPr>
        <p:spPr>
          <a:xfrm>
            <a:off x="5907248" y="3280095"/>
            <a:ext cx="2503800" cy="285300"/>
          </a:xfrm>
          <a:prstGeom prst="bentConnector3">
            <a:avLst>
              <a:gd name="adj1" fmla="val 3224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5"/>
          <p:cNvSpPr/>
          <p:nvPr/>
        </p:nvSpPr>
        <p:spPr>
          <a:xfrm>
            <a:off x="10767267" y="3937132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0767267" y="4471637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0767267" y="4982566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cxnSp>
        <p:nvCxnSpPr>
          <p:cNvPr id="240" name="Google Shape;240;p25"/>
          <p:cNvCxnSpPr>
            <a:endCxn id="237" idx="1"/>
          </p:cNvCxnSpPr>
          <p:nvPr/>
        </p:nvCxnSpPr>
        <p:spPr>
          <a:xfrm>
            <a:off x="10563267" y="4083940"/>
            <a:ext cx="2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0563137" y="4618444"/>
            <a:ext cx="20413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10563137" y="5129373"/>
            <a:ext cx="20413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DwC terms 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6"/>
          <p:cNvCxnSpPr/>
          <p:nvPr/>
        </p:nvCxnSpPr>
        <p:spPr>
          <a:xfrm rot="-5400000" flipH="1">
            <a:off x="4701299" y="3604524"/>
            <a:ext cx="859200" cy="8061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1" name="Google Shape;251;p26"/>
          <p:cNvCxnSpPr/>
          <p:nvPr/>
        </p:nvCxnSpPr>
        <p:spPr>
          <a:xfrm rot="-5400000" flipH="1">
            <a:off x="3247783" y="2664654"/>
            <a:ext cx="709500" cy="5226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315814" y="233306"/>
            <a:ext cx="889248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Event Core – OBIS-ENV-Data schema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2637540" y="1484785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</a:t>
            </a:r>
            <a:endParaRPr/>
          </a:p>
        </p:txBody>
      </p:sp>
      <p:cxnSp>
        <p:nvCxnSpPr>
          <p:cNvPr id="254" name="Google Shape;254;p26"/>
          <p:cNvCxnSpPr>
            <a:stCxn id="255" idx="7"/>
            <a:endCxn id="256" idx="1"/>
          </p:cNvCxnSpPr>
          <p:nvPr/>
        </p:nvCxnSpPr>
        <p:spPr>
          <a:xfrm rot="10800000" flipH="1">
            <a:off x="4992460" y="2352429"/>
            <a:ext cx="1389900" cy="5646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" name="Google Shape;256;p26"/>
          <p:cNvSpPr/>
          <p:nvPr/>
        </p:nvSpPr>
        <p:spPr>
          <a:xfrm>
            <a:off x="6382290" y="2111139"/>
            <a:ext cx="1298222" cy="4825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A1</a:t>
            </a:r>
            <a:endParaRPr/>
          </a:p>
        </p:txBody>
      </p:sp>
      <p:cxnSp>
        <p:nvCxnSpPr>
          <p:cNvPr id="257" name="Google Shape;257;p26"/>
          <p:cNvCxnSpPr>
            <a:stCxn id="258" idx="1"/>
            <a:endCxn id="259" idx="1"/>
          </p:cNvCxnSpPr>
          <p:nvPr/>
        </p:nvCxnSpPr>
        <p:spPr>
          <a:xfrm rot="10800000" flipH="1">
            <a:off x="8934133" y="4437226"/>
            <a:ext cx="548400" cy="10455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6"/>
          <p:cNvSpPr/>
          <p:nvPr/>
        </p:nvSpPr>
        <p:spPr>
          <a:xfrm>
            <a:off x="9482454" y="4219554"/>
            <a:ext cx="1298222" cy="43511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B1</a:t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5807969" y="5640309"/>
            <a:ext cx="1098639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2</a:t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4223793" y="5559281"/>
            <a:ext cx="1020503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3</a:t>
            </a:r>
            <a:endParaRPr/>
          </a:p>
        </p:txBody>
      </p:sp>
      <p:cxnSp>
        <p:nvCxnSpPr>
          <p:cNvPr id="262" name="Google Shape;262;p26"/>
          <p:cNvCxnSpPr>
            <a:endCxn id="261" idx="0"/>
          </p:cNvCxnSpPr>
          <p:nvPr/>
        </p:nvCxnSpPr>
        <p:spPr>
          <a:xfrm flipH="1">
            <a:off x="5143235" y="4778290"/>
            <a:ext cx="570900" cy="9621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26"/>
          <p:cNvCxnSpPr>
            <a:endCxn id="260" idx="6"/>
          </p:cNvCxnSpPr>
          <p:nvPr/>
        </p:nvCxnSpPr>
        <p:spPr>
          <a:xfrm>
            <a:off x="6191989" y="4937409"/>
            <a:ext cx="165300" cy="702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26"/>
          <p:cNvCxnSpPr/>
          <p:nvPr/>
        </p:nvCxnSpPr>
        <p:spPr>
          <a:xfrm>
            <a:off x="6868102" y="4640190"/>
            <a:ext cx="641063" cy="368228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p26"/>
          <p:cNvCxnSpPr>
            <a:stCxn id="260" idx="1"/>
            <a:endCxn id="266" idx="1"/>
          </p:cNvCxnSpPr>
          <p:nvPr/>
        </p:nvCxnSpPr>
        <p:spPr>
          <a:xfrm>
            <a:off x="6906611" y="6228366"/>
            <a:ext cx="792300" cy="384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26"/>
          <p:cNvSpPr/>
          <p:nvPr/>
        </p:nvSpPr>
        <p:spPr>
          <a:xfrm>
            <a:off x="7698803" y="6086739"/>
            <a:ext cx="1298222" cy="35983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B2</a:t>
            </a:r>
            <a:endParaRPr/>
          </a:p>
        </p:txBody>
      </p:sp>
      <p:cxnSp>
        <p:nvCxnSpPr>
          <p:cNvPr id="267" name="Google Shape;267;p26"/>
          <p:cNvCxnSpPr>
            <a:stCxn id="261" idx="5"/>
            <a:endCxn id="268" idx="3"/>
          </p:cNvCxnSpPr>
          <p:nvPr/>
        </p:nvCxnSpPr>
        <p:spPr>
          <a:xfrm rot="10800000">
            <a:off x="3793854" y="5487790"/>
            <a:ext cx="531000" cy="2526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26"/>
          <p:cNvSpPr/>
          <p:nvPr/>
        </p:nvSpPr>
        <p:spPr>
          <a:xfrm>
            <a:off x="2495600" y="5296938"/>
            <a:ext cx="1298222" cy="38189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B3</a:t>
            </a:r>
            <a:endParaRPr/>
          </a:p>
        </p:txBody>
      </p:sp>
      <p:cxnSp>
        <p:nvCxnSpPr>
          <p:cNvPr id="269" name="Google Shape;269;p26"/>
          <p:cNvCxnSpPr>
            <a:endCxn id="270" idx="1"/>
          </p:cNvCxnSpPr>
          <p:nvPr/>
        </p:nvCxnSpPr>
        <p:spPr>
          <a:xfrm rot="10800000" flipH="1">
            <a:off x="6670132" y="3161902"/>
            <a:ext cx="1514100" cy="8487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6"/>
          <p:cNvSpPr/>
          <p:nvPr/>
        </p:nvSpPr>
        <p:spPr>
          <a:xfrm>
            <a:off x="8184232" y="2915645"/>
            <a:ext cx="1298222" cy="49251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A2</a:t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7888923" y="4894669"/>
            <a:ext cx="1045208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1</a:t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3884359" y="2747917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1.1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5569881" y="3796155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1.1.1</a:t>
            </a:r>
            <a:endParaRPr/>
          </a:p>
        </p:txBody>
      </p:sp>
      <p:cxnSp>
        <p:nvCxnSpPr>
          <p:cNvPr id="272" name="Google Shape;272;p26"/>
          <p:cNvCxnSpPr>
            <a:endCxn id="255" idx="4"/>
          </p:cNvCxnSpPr>
          <p:nvPr/>
        </p:nvCxnSpPr>
        <p:spPr>
          <a:xfrm rot="10800000">
            <a:off x="4533469" y="3902685"/>
            <a:ext cx="1274400" cy="464400"/>
          </a:xfrm>
          <a:prstGeom prst="bentConnector2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3" name="Google Shape;273;p26"/>
          <p:cNvCxnSpPr/>
          <p:nvPr/>
        </p:nvCxnSpPr>
        <p:spPr>
          <a:xfrm rot="10800000">
            <a:off x="6677982" y="4803739"/>
            <a:ext cx="1314449" cy="293967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4" name="Google Shape;274;p26"/>
          <p:cNvCxnSpPr>
            <a:endCxn id="271" idx="4"/>
          </p:cNvCxnSpPr>
          <p:nvPr/>
        </p:nvCxnSpPr>
        <p:spPr>
          <a:xfrm rot="10800000">
            <a:off x="6218991" y="4950923"/>
            <a:ext cx="138300" cy="7113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5" name="Google Shape;275;p26"/>
          <p:cNvCxnSpPr/>
          <p:nvPr/>
        </p:nvCxnSpPr>
        <p:spPr>
          <a:xfrm rot="10800000" flipH="1">
            <a:off x="5143235" y="4803739"/>
            <a:ext cx="616766" cy="95857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6" name="Google Shape;276;p26"/>
          <p:cNvCxnSpPr/>
          <p:nvPr/>
        </p:nvCxnSpPr>
        <p:spPr>
          <a:xfrm rot="10800000" flipH="1">
            <a:off x="3793822" y="4803739"/>
            <a:ext cx="1966179" cy="706072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7" name="Google Shape;277;p26"/>
          <p:cNvCxnSpPr>
            <a:endCxn id="271" idx="4"/>
          </p:cNvCxnSpPr>
          <p:nvPr/>
        </p:nvCxnSpPr>
        <p:spPr>
          <a:xfrm rot="10800000">
            <a:off x="6218991" y="4950923"/>
            <a:ext cx="1479900" cy="13377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8" name="Google Shape;278;p26"/>
          <p:cNvCxnSpPr/>
          <p:nvPr/>
        </p:nvCxnSpPr>
        <p:spPr>
          <a:xfrm flipH="1">
            <a:off x="6677982" y="4483281"/>
            <a:ext cx="2804472" cy="34469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9" name="Google Shape;279;p26"/>
          <p:cNvCxnSpPr/>
          <p:nvPr/>
        </p:nvCxnSpPr>
        <p:spPr>
          <a:xfrm>
            <a:off x="3793822" y="5509811"/>
            <a:ext cx="531032" cy="252507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0" name="Google Shape;280;p26"/>
          <p:cNvCxnSpPr>
            <a:endCxn id="260" idx="1"/>
          </p:cNvCxnSpPr>
          <p:nvPr/>
        </p:nvCxnSpPr>
        <p:spPr>
          <a:xfrm rot="10800000">
            <a:off x="6906611" y="6228366"/>
            <a:ext cx="792300" cy="60300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1" name="Google Shape;281;p26"/>
          <p:cNvCxnSpPr/>
          <p:nvPr/>
        </p:nvCxnSpPr>
        <p:spPr>
          <a:xfrm flipH="1">
            <a:off x="8830623" y="4459040"/>
            <a:ext cx="651831" cy="638666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2" name="Google Shape;282;p26"/>
          <p:cNvCxnSpPr/>
          <p:nvPr/>
        </p:nvCxnSpPr>
        <p:spPr>
          <a:xfrm flipH="1">
            <a:off x="6677982" y="3186143"/>
            <a:ext cx="1506250" cy="803365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3" name="Google Shape;283;p26"/>
          <p:cNvCxnSpPr/>
          <p:nvPr/>
        </p:nvCxnSpPr>
        <p:spPr>
          <a:xfrm flipH="1">
            <a:off x="4992460" y="2376680"/>
            <a:ext cx="1389830" cy="56459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4" name="Google Shape;284;p26"/>
          <p:cNvCxnSpPr>
            <a:stCxn id="255" idx="2"/>
            <a:endCxn id="253" idx="4"/>
          </p:cNvCxnSpPr>
          <p:nvPr/>
        </p:nvCxnSpPr>
        <p:spPr>
          <a:xfrm rot="10800000">
            <a:off x="3286759" y="2639501"/>
            <a:ext cx="597600" cy="685800"/>
          </a:xfrm>
          <a:prstGeom prst="bentConnector2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85" name="Google Shape;285;p26"/>
          <p:cNvSpPr/>
          <p:nvPr/>
        </p:nvSpPr>
        <p:spPr>
          <a:xfrm>
            <a:off x="11124845" y="4305370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26"/>
          <p:cNvCxnSpPr>
            <a:stCxn id="259" idx="3"/>
            <a:endCxn id="285" idx="1"/>
          </p:cNvCxnSpPr>
          <p:nvPr/>
        </p:nvCxnSpPr>
        <p:spPr>
          <a:xfrm>
            <a:off x="10780676" y="4437111"/>
            <a:ext cx="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7" name="Google Shape;287;p26"/>
          <p:cNvSpPr/>
          <p:nvPr/>
        </p:nvSpPr>
        <p:spPr>
          <a:xfrm>
            <a:off x="9846724" y="3030161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288;p26"/>
          <p:cNvCxnSpPr/>
          <p:nvPr/>
        </p:nvCxnSpPr>
        <p:spPr>
          <a:xfrm rot="10800000" flipH="1">
            <a:off x="9502555" y="3161902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9" name="Google Shape;289;p26"/>
          <p:cNvSpPr/>
          <p:nvPr/>
        </p:nvSpPr>
        <p:spPr>
          <a:xfrm>
            <a:off x="8042972" y="2209075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6"/>
          <p:cNvCxnSpPr/>
          <p:nvPr/>
        </p:nvCxnSpPr>
        <p:spPr>
          <a:xfrm rot="10800000" flipH="1">
            <a:off x="7698803" y="2340816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1" name="Google Shape;291;p26"/>
          <p:cNvSpPr/>
          <p:nvPr/>
        </p:nvSpPr>
        <p:spPr>
          <a:xfrm>
            <a:off x="9341194" y="6167294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6"/>
          <p:cNvCxnSpPr/>
          <p:nvPr/>
        </p:nvCxnSpPr>
        <p:spPr>
          <a:xfrm rot="10800000" flipH="1">
            <a:off x="8997025" y="6299035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293;p26"/>
          <p:cNvSpPr/>
          <p:nvPr/>
        </p:nvSpPr>
        <p:spPr>
          <a:xfrm>
            <a:off x="1327625" y="5349848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6"/>
          <p:cNvCxnSpPr>
            <a:stCxn id="268" idx="1"/>
            <a:endCxn id="293" idx="3"/>
          </p:cNvCxnSpPr>
          <p:nvPr/>
        </p:nvCxnSpPr>
        <p:spPr>
          <a:xfrm rot="10800000">
            <a:off x="2174900" y="5481583"/>
            <a:ext cx="320700" cy="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5" name="Google Shape;295;p26"/>
          <p:cNvSpPr/>
          <p:nvPr/>
        </p:nvSpPr>
        <p:spPr>
          <a:xfrm>
            <a:off x="2925572" y="6002074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 rot="10800000">
            <a:off x="3891363" y="6133816"/>
            <a:ext cx="320693" cy="6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7" name="Google Shape;297;p26"/>
          <p:cNvSpPr/>
          <p:nvPr/>
        </p:nvSpPr>
        <p:spPr>
          <a:xfrm>
            <a:off x="4868020" y="6554709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26"/>
          <p:cNvCxnSpPr>
            <a:stCxn id="260" idx="3"/>
          </p:cNvCxnSpPr>
          <p:nvPr/>
        </p:nvCxnSpPr>
        <p:spPr>
          <a:xfrm flipH="1">
            <a:off x="5833820" y="6554714"/>
            <a:ext cx="279000" cy="1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9222685" y="5491601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26"/>
          <p:cNvCxnSpPr>
            <a:stCxn id="258" idx="1"/>
            <a:endCxn id="299" idx="1"/>
          </p:cNvCxnSpPr>
          <p:nvPr/>
        </p:nvCxnSpPr>
        <p:spPr>
          <a:xfrm>
            <a:off x="8934133" y="5482726"/>
            <a:ext cx="288600" cy="1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212" y="156101"/>
            <a:ext cx="8865194" cy="60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8659" y="130410"/>
            <a:ext cx="7611035" cy="6711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8"/>
          <p:cNvGrpSpPr/>
          <p:nvPr/>
        </p:nvGrpSpPr>
        <p:grpSpPr>
          <a:xfrm>
            <a:off x="349193" y="2223247"/>
            <a:ext cx="3747678" cy="3657600"/>
            <a:chOff x="1163423" y="2530810"/>
            <a:chExt cx="2665486" cy="3998230"/>
          </a:xfrm>
        </p:grpSpPr>
        <p:pic>
          <p:nvPicPr>
            <p:cNvPr id="314" name="Google Shape;314;p28" descr="C:\Users\daphnisd\Desktop\32262_carrousel-met-ctd-en-6-niskinflessen-wordt-aan-boord-gehesen-25-08-201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3423" y="2530810"/>
              <a:ext cx="2665486" cy="3998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8"/>
            <p:cNvSpPr/>
            <p:nvPr/>
          </p:nvSpPr>
          <p:spPr>
            <a:xfrm>
              <a:off x="1166589" y="5823965"/>
              <a:ext cx="2662320" cy="433374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CTD measurements</a:t>
              </a:r>
              <a:endParaRPr/>
            </a:p>
          </p:txBody>
        </p:sp>
      </p:grpSp>
      <p:pic>
        <p:nvPicPr>
          <p:cNvPr id="316" name="Google Shape;31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182" y="0"/>
            <a:ext cx="66647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295835" y="627529"/>
            <a:ext cx="1643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subset</a:t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62" y="1243106"/>
            <a:ext cx="2776667" cy="5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882588"/>
            <a:ext cx="3512127" cy="14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838200" y="399850"/>
            <a:ext cx="10515600" cy="86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Measurements or facts Vocabulary</a:t>
            </a:r>
            <a:endParaRPr dirty="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1"/>
          </p:nvPr>
        </p:nvSpPr>
        <p:spPr>
          <a:xfrm>
            <a:off x="618281" y="1264831"/>
            <a:ext cx="10735519" cy="161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en-US" sz="1665" dirty="0"/>
              <a:t>The </a:t>
            </a:r>
            <a:r>
              <a:rPr lang="en-US" sz="1665" dirty="0" err="1"/>
              <a:t>MoF</a:t>
            </a:r>
            <a:r>
              <a:rPr lang="en-US" sz="1665" dirty="0"/>
              <a:t> terms: </a:t>
            </a:r>
            <a:r>
              <a:rPr lang="en-US" sz="1665" dirty="0" err="1"/>
              <a:t>measurementType</a:t>
            </a:r>
            <a:r>
              <a:rPr lang="en-US" sz="1665" dirty="0"/>
              <a:t>, </a:t>
            </a:r>
            <a:r>
              <a:rPr lang="en-US" sz="1665" dirty="0" err="1"/>
              <a:t>measurementValue</a:t>
            </a:r>
            <a:r>
              <a:rPr lang="en-US" sz="1665" dirty="0"/>
              <a:t> and </a:t>
            </a:r>
            <a:r>
              <a:rPr lang="en-US" sz="1665" dirty="0" err="1"/>
              <a:t>measurementUnit</a:t>
            </a:r>
            <a:r>
              <a:rPr lang="en-US" sz="1665" dirty="0"/>
              <a:t> are completely unconstrained and can be populated with free text annotation.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en-US" sz="1665" dirty="0"/>
              <a:t>OBIS uses the</a:t>
            </a:r>
            <a:r>
              <a:rPr lang="en-US" sz="1665" b="1" dirty="0"/>
              <a:t> controlled vocabulary</a:t>
            </a:r>
            <a:r>
              <a:rPr lang="en-US" sz="1665" dirty="0"/>
              <a:t> developed and maintained by the British Oceanographic Data Center (BODC), and made available through the NERC Vocabulary server: </a:t>
            </a:r>
            <a:r>
              <a:rPr lang="en-US" sz="1665" u="sng" dirty="0">
                <a:solidFill>
                  <a:schemeClr val="hlink"/>
                </a:solidFill>
                <a:hlinkClick r:id="rId3"/>
              </a:rPr>
              <a:t>https://www.bodc.ac.uk/resources/vocabularies/vocabulary_search/</a:t>
            </a:r>
            <a:r>
              <a:rPr lang="en-US" sz="1665" dirty="0"/>
              <a:t>.</a:t>
            </a:r>
            <a:endParaRPr dirty="0"/>
          </a:p>
        </p:txBody>
      </p:sp>
      <p:sp>
        <p:nvSpPr>
          <p:cNvPr id="332" name="Google Shape;332;p30"/>
          <p:cNvSpPr/>
          <p:nvPr/>
        </p:nvSpPr>
        <p:spPr>
          <a:xfrm>
            <a:off x="409937" y="2436575"/>
            <a:ext cx="11353800" cy="43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measurementTypeID</a:t>
            </a:r>
            <a:endParaRPr sz="1800" b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BODC Parameter Usage Vocabulary (P01):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http://vocab.nerc.ac.uk/collection/P01/current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OBIS sampling instruments and methods attributes (Q01):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http://vocab.nerc.ac.uk/collection/Q01/current/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measurementValueID</a:t>
            </a:r>
            <a:endParaRPr sz="1800" b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Sampling instruments and sensors (</a:t>
            </a:r>
            <a:r>
              <a:rPr lang="en-US" sz="1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SeaVoX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Device Catalogue):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http://vocab.nerc.ac.uk/collection/L22/current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Sampling instrument categories (</a:t>
            </a:r>
            <a:r>
              <a:rPr lang="en-US" sz="1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SeaDataNet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 device categories):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http://vocab.nerc.ac.uk/collection/L05/current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Vessels (ICES Platform Codes):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http://vocab.nerc.ac.uk/collection/C17/current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Lifestage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http://vocab.nerc.ac.uk/collection/S11/current/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DOIs of papers or manuals on the sampling protocol used, published e.g. on IOC’s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Ocean Best Practices repository</a:t>
            </a: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for example: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http://hdl.handle.net/11329/304</a:t>
            </a:r>
            <a:endParaRPr sz="180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MeasurementUnitID</a:t>
            </a:r>
            <a:endParaRPr sz="1800" b="1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Units: </a:t>
            </a: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http://vocab.nerc.ac.uk/collection/P06/current</a:t>
            </a:r>
            <a:endParaRPr sz="1800" b="0" i="0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72" y="525723"/>
            <a:ext cx="4529688" cy="3142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9" name="Google Shape;339;p31"/>
          <p:cNvSpPr/>
          <p:nvPr/>
        </p:nvSpPr>
        <p:spPr>
          <a:xfrm>
            <a:off x="108858" y="0"/>
            <a:ext cx="8064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https://www.bodc.ac.uk/resources/vocabularies/vocabulary_search/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7739" y="3507381"/>
            <a:ext cx="6630019" cy="28001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1837" y="1115925"/>
            <a:ext cx="6235635" cy="11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8130" y="4384777"/>
            <a:ext cx="4095918" cy="22130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31"/>
          <p:cNvSpPr/>
          <p:nvPr/>
        </p:nvSpPr>
        <p:spPr>
          <a:xfrm>
            <a:off x="4060210" y="1759036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/>
          <p:nvPr/>
        </p:nvSpPr>
        <p:spPr>
          <a:xfrm rot="5400000">
            <a:off x="7472707" y="2806473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/>
          <p:nvPr/>
        </p:nvSpPr>
        <p:spPr>
          <a:xfrm rot="10800000">
            <a:off x="4404049" y="5322252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177282" y="4711959"/>
            <a:ext cx="4414773" cy="27991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Darwin Core Archive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Darwin Core Archive (DwC-A) is the standard for publishing biodiversity data using </a:t>
            </a:r>
            <a:r>
              <a:rPr lang="en-US">
                <a:solidFill>
                  <a:srgbClr val="FF0000"/>
                </a:solidFill>
              </a:rPr>
              <a:t>Darwin Core terms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Star-schema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023" y="2605657"/>
            <a:ext cx="6605120" cy="418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1757399" y="-19067"/>
            <a:ext cx="8892480" cy="83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Data Standardisation</a:t>
            </a:r>
            <a:endParaRPr sz="2400"/>
          </a:p>
        </p:txBody>
      </p:sp>
      <p:sp>
        <p:nvSpPr>
          <p:cNvPr id="354" name="Google Shape;354;p32"/>
          <p:cNvSpPr/>
          <p:nvPr/>
        </p:nvSpPr>
        <p:spPr>
          <a:xfrm>
            <a:off x="4546928" y="2420888"/>
            <a:ext cx="2744744" cy="1143016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32"/>
          <p:cNvCxnSpPr>
            <a:endCxn id="356" idx="1"/>
          </p:cNvCxnSpPr>
          <p:nvPr/>
        </p:nvCxnSpPr>
        <p:spPr>
          <a:xfrm rot="10800000" flipH="1">
            <a:off x="7248216" y="2910358"/>
            <a:ext cx="791100" cy="195000"/>
          </a:xfrm>
          <a:prstGeom prst="curvedConnector3">
            <a:avLst>
              <a:gd name="adj1" fmla="val 49994"/>
            </a:avLst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6" name="Google Shape;356;p32"/>
          <p:cNvSpPr txBox="1"/>
          <p:nvPr/>
        </p:nvSpPr>
        <p:spPr>
          <a:xfrm>
            <a:off x="8039316" y="2602581"/>
            <a:ext cx="266429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vocabulary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Persistent identifiers (URIs)</a:t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4367808" y="1518144"/>
            <a:ext cx="301924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MeasurementTypeID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MeasurementValueID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MeasurementUnitID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2207568" y="1484785"/>
            <a:ext cx="5147672" cy="2161261"/>
          </a:xfrm>
          <a:prstGeom prst="rect">
            <a:avLst/>
          </a:prstGeom>
          <a:noFill/>
          <a:ln w="12700" cap="flat" cmpd="sng">
            <a:solidFill>
              <a:srgbClr val="3399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1919536" y="1518144"/>
            <a:ext cx="301924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MeasurementType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MeasurementValue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MeasurementUnit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2351584" y="1700808"/>
            <a:ext cx="49400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MoF Extension</a:t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317178" y="4188414"/>
            <a:ext cx="8027294" cy="20313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MeasurementType	    MeasurementTypeID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length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	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(mm)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length_in_m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specimen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	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44" y="857485"/>
            <a:ext cx="5410006" cy="329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2"/>
          <p:cNvCxnSpPr/>
          <p:nvPr/>
        </p:nvCxnSpPr>
        <p:spPr>
          <a:xfrm rot="5400000" flipH="1">
            <a:off x="6057066" y="2382854"/>
            <a:ext cx="3030600" cy="933900"/>
          </a:xfrm>
          <a:prstGeom prst="bentConnector3">
            <a:avLst>
              <a:gd name="adj1" fmla="val 100161"/>
            </a:avLst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4" name="Google Shape;364;p32"/>
          <p:cNvSpPr/>
          <p:nvPr/>
        </p:nvSpPr>
        <p:spPr>
          <a:xfrm>
            <a:off x="1991544" y="1587891"/>
            <a:ext cx="4752528" cy="200035"/>
          </a:xfrm>
          <a:prstGeom prst="rect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1970718" y="1979948"/>
            <a:ext cx="5421426" cy="508476"/>
          </a:xfrm>
          <a:prstGeom prst="rect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838200" y="2111515"/>
            <a:ext cx="10058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OBIS (and GBIF) uses the Ecological Metadata Language (EML), in more particularly the GBIF EML profile (version 1.1), as its metadata standard.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Integrated Publishing Toolkit (IPT) developed by GBIF provides an online interface to manually fill in the EML terms.</a:t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4684296" y="5256201"/>
            <a:ext cx="749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OBIS Manual: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https://obis.org/manual/eml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252937" y="2890128"/>
            <a:ext cx="2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Required by OBIS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838200" y="2034456"/>
            <a:ext cx="101499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EML TERMS </a:t>
            </a:r>
            <a:endParaRPr/>
          </a:p>
          <a:p>
            <a:pPr marL="214312" marR="0" lvl="0" indent="-1000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Citation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geographicCoverage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temporalCoverage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taxonomicCoverage 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(sampling, QC) 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838200" y="1561205"/>
            <a:ext cx="10586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title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different from the shortname (which is used to create the DwC-A file and the dataset IPT URL</a:t>
            </a:r>
            <a:endParaRPr/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good, descriptive title is indispensable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Provides users with valuable information, making e.g. data screening easier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35"/>
          <p:cNvGraphicFramePr/>
          <p:nvPr/>
        </p:nvGraphicFramePr>
        <p:xfrm>
          <a:off x="1383319" y="3640819"/>
          <a:ext cx="8625600" cy="2103100"/>
        </p:xfrm>
        <a:graphic>
          <a:graphicData uri="http://schemas.openxmlformats.org/drawingml/2006/table">
            <a:tbl>
              <a:tblPr firstRow="1" bandRow="1">
                <a:noFill/>
                <a:tableStyleId>{766030D8-FB6F-479D-9072-007B0289B708}</a:tableStyleId>
              </a:tblPr>
              <a:tblGrid>
                <a:gridCol w="22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Originally received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Recommended title, to be checked with provider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Biomôr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Benthic data from the Southern Irish Sea from 1989-1991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Kyklades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Zoobenthos of the Kyklades (Aegean Sea) from a survey in 2009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Benthos_NS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macrobenthos of the North Sea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Dataset_1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Meiofauna of Madagascar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Dataset_for_OBIS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Fish collected during a 3-month survey in the national waters of South Africa in 1975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…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8" name="Google Shape;388;p35"/>
          <p:cNvSpPr/>
          <p:nvPr/>
        </p:nvSpPr>
        <p:spPr>
          <a:xfrm>
            <a:off x="3569996" y="3616390"/>
            <a:ext cx="6521100" cy="21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501014" y="1294448"/>
            <a:ext cx="11140350" cy="41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dirty="0"/>
          </a:p>
          <a:p>
            <a:pPr marL="91440" indent="-9525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abstract or description of a dataset provides basic information on the content of the dataset. The information in the abstract should improve understanding and interpretation of the data. </a:t>
            </a:r>
            <a:endParaRPr/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recommended that the description indicates whether the dataset is a subset of a larger dataset and – if so – provide a link to the parent metadata and/or dataset.</a:t>
            </a:r>
            <a:endParaRPr dirty="0"/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the data provider or OBIS node require bi- or multilingual entries for the description (e.g. due to national obligations) then the following procedure can be followed: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Indicate English as metadata language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Enter the English description first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a slash (/)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Enter the description in the second language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100"/>
              </a:spcBef>
              <a:buClr>
                <a:schemeClr val="accent1"/>
              </a:buClr>
              <a:buSzPts val="1500"/>
            </a:pPr>
            <a:endParaRPr lang="en-US" sz="1500" dirty="0">
              <a:solidFill>
                <a:srgbClr val="3F3F3F"/>
              </a:solidFill>
              <a:latin typeface="Calibri"/>
              <a:cs typeface="Calibri"/>
            </a:endParaRPr>
          </a:p>
          <a:p>
            <a:pPr>
              <a:buClr>
                <a:schemeClr val="accent1"/>
              </a:buClr>
              <a:buSzPts val="1500"/>
            </a:pPr>
            <a:r>
              <a:rPr lang="en-US" sz="1500" i="1" dirty="0">
                <a:latin typeface="Calibri"/>
              </a:rPr>
              <a:t>Example</a:t>
            </a:r>
            <a:endParaRPr lang="en-US" sz="1500" dirty="0">
              <a:solidFill>
                <a:srgbClr val="3F3F3F"/>
              </a:solidFill>
              <a:latin typeface="Calibri"/>
              <a:cs typeface="Calibri"/>
            </a:endParaRPr>
          </a:p>
          <a:p>
            <a:pPr>
              <a:buClr>
                <a:schemeClr val="accent1"/>
              </a:buClr>
              <a:buSzPts val="1500"/>
              <a:buChar char="•"/>
            </a:pPr>
            <a:r>
              <a:rPr lang="en-US" sz="1500" dirty="0">
                <a:latin typeface="Calibri"/>
              </a:rPr>
              <a:t>The Louis-Marie herbarium grants a priority to the Arctic-alpine, subarctic and boreal species from the province of Quebec and the northern hemisphere. This dataset is mainly populated with specimens from the province of Quebec. / </a:t>
            </a:r>
            <a:r>
              <a:rPr lang="en-US" sz="1500" dirty="0" err="1">
                <a:latin typeface="Calibri"/>
              </a:rPr>
              <a:t>L’Herbier</a:t>
            </a:r>
            <a:r>
              <a:rPr lang="en-US" sz="1500" dirty="0">
                <a:latin typeface="Calibri"/>
              </a:rPr>
              <a:t> Louis-Marie </a:t>
            </a:r>
            <a:r>
              <a:rPr lang="en-US" sz="1500" dirty="0" err="1">
                <a:latin typeface="Calibri"/>
              </a:rPr>
              <a:t>accorde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une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priorité</a:t>
            </a:r>
            <a:r>
              <a:rPr lang="en-US" sz="1500" dirty="0">
                <a:latin typeface="Calibri"/>
              </a:rPr>
              <a:t> aux </a:t>
            </a:r>
            <a:r>
              <a:rPr lang="en-US" sz="1500" dirty="0" err="1">
                <a:latin typeface="Calibri"/>
              </a:rPr>
              <a:t>espèces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arctiques</a:t>
            </a:r>
            <a:r>
              <a:rPr lang="en-US" sz="1500" dirty="0">
                <a:latin typeface="Calibri"/>
              </a:rPr>
              <a:t>-alpines, </a:t>
            </a:r>
            <a:r>
              <a:rPr lang="en-US" sz="1500" dirty="0" err="1">
                <a:latin typeface="Calibri"/>
              </a:rPr>
              <a:t>subarctiques</a:t>
            </a:r>
            <a:r>
              <a:rPr lang="en-US" sz="1500" dirty="0">
                <a:latin typeface="Calibri"/>
              </a:rPr>
              <a:t> et </a:t>
            </a:r>
            <a:r>
              <a:rPr lang="en-US" sz="1500" dirty="0" err="1">
                <a:latin typeface="Calibri"/>
              </a:rPr>
              <a:t>boréales</a:t>
            </a:r>
            <a:r>
              <a:rPr lang="en-US" sz="1500" dirty="0">
                <a:latin typeface="Calibri"/>
              </a:rPr>
              <a:t> du Québec, du Canada et de </a:t>
            </a:r>
            <a:r>
              <a:rPr lang="en-US" sz="1500" dirty="0" err="1">
                <a:latin typeface="Calibri"/>
              </a:rPr>
              <a:t>l’hémisphère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nord</a:t>
            </a:r>
            <a:r>
              <a:rPr lang="en-US" sz="1500" dirty="0">
                <a:latin typeface="Calibri"/>
              </a:rPr>
              <a:t>. Ce </a:t>
            </a:r>
            <a:r>
              <a:rPr lang="en-US" sz="1500" dirty="0" err="1">
                <a:latin typeface="Calibri"/>
              </a:rPr>
              <a:t>jeu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présente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principalement</a:t>
            </a:r>
            <a:r>
              <a:rPr lang="en-US" sz="1500" dirty="0">
                <a:latin typeface="Calibri"/>
              </a:rPr>
              <a:t> des </a:t>
            </a:r>
            <a:r>
              <a:rPr lang="en-US" sz="1500" dirty="0" err="1">
                <a:latin typeface="Calibri"/>
              </a:rPr>
              <a:t>spécimens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provenant</a:t>
            </a:r>
            <a:r>
              <a:rPr lang="en-US" sz="1500" dirty="0">
                <a:latin typeface="Calibri"/>
              </a:rPr>
              <a:t> du Québec.</a:t>
            </a:r>
            <a:endParaRPr lang="en-US">
              <a:latin typeface="Calibri"/>
            </a:endParaRPr>
          </a:p>
          <a:p>
            <a:pPr marL="342900" marR="0" lvl="0" indent="-342900" algn="l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endParaRPr lang="en-US"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91440" marR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lvl="1" indent="-965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ts val="1350"/>
            </a:pPr>
            <a:endParaRPr lang="en-US" sz="135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1177289" y="2237423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Publisher (institution)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Contact (person + 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Creator (person + 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Associate party (person + institution)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Originator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Content provider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Principle investigator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Custodian steward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Owner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Point of contact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/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1177289" y="2237423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Citation</a:t>
            </a:r>
            <a:endParaRPr sz="15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Comparable to a publication reference</a:t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Should contain: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Authors (e.g. data collectors, responsible researchers, data managers, …)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Publication year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Dataset title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Name of the organizations involved when different from publisher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Publisher (can be the OBIS node)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Dataset type (e.g. occurrence, sampling event)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Version number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IPT dataset url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Note: IPT has an option to auto-generate the citation based on the metadata.</a:t>
            </a:r>
            <a:endParaRPr/>
          </a:p>
          <a:p>
            <a:pPr marL="384048" marR="0" lvl="1" indent="-971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1022985" y="2734866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0876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paper</a:t>
            </a:r>
            <a:endParaRPr/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in as much metadata as possible and publish your metadata as a data paper e.g. in a Pensoft journal, by importing the eml.xml file into their arpha tool. </a:t>
            </a:r>
            <a:endParaRPr/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https://arpha.pensoft.net/tips/From-GBIF-IPT-metadata-EML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OBIS data formats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883382" y="2664896"/>
            <a:ext cx="2088777" cy="91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 Core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172759" y="2664896"/>
            <a:ext cx="2088777" cy="91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 Core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8462135" y="2664896"/>
            <a:ext cx="2088777" cy="91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Event Core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172759" y="3987190"/>
            <a:ext cx="2465295" cy="4392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ExtendedMeasurementOrFact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8462133" y="4641889"/>
            <a:ext cx="2465295" cy="4392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ExtendedMeasurementOrFact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8462134" y="4027529"/>
            <a:ext cx="2465295" cy="43927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698699" y="2853155"/>
            <a:ext cx="622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698699" y="4206825"/>
            <a:ext cx="1184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Extensions</a:t>
            </a:r>
            <a:endParaRPr/>
          </a:p>
        </p:txBody>
      </p:sp>
      <p:cxnSp>
        <p:nvCxnSpPr>
          <p:cNvPr id="109" name="Google Shape;109;p15"/>
          <p:cNvCxnSpPr>
            <a:stCxn id="102" idx="1"/>
            <a:endCxn id="104" idx="1"/>
          </p:cNvCxnSpPr>
          <p:nvPr/>
        </p:nvCxnSpPr>
        <p:spPr>
          <a:xfrm>
            <a:off x="5172759" y="3122096"/>
            <a:ext cx="600" cy="1084800"/>
          </a:xfrm>
          <a:prstGeom prst="bentConnector3">
            <a:avLst>
              <a:gd name="adj1" fmla="val -3598333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15"/>
          <p:cNvCxnSpPr>
            <a:stCxn id="103" idx="1"/>
            <a:endCxn id="106" idx="1"/>
          </p:cNvCxnSpPr>
          <p:nvPr/>
        </p:nvCxnSpPr>
        <p:spPr>
          <a:xfrm>
            <a:off x="8462135" y="3122096"/>
            <a:ext cx="600" cy="1125000"/>
          </a:xfrm>
          <a:prstGeom prst="bentConnector3">
            <a:avLst>
              <a:gd name="adj1" fmla="val -3810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15"/>
          <p:cNvCxnSpPr>
            <a:stCxn id="103" idx="1"/>
            <a:endCxn id="105" idx="1"/>
          </p:cNvCxnSpPr>
          <p:nvPr/>
        </p:nvCxnSpPr>
        <p:spPr>
          <a:xfrm>
            <a:off x="8462135" y="3122096"/>
            <a:ext cx="600" cy="1739400"/>
          </a:xfrm>
          <a:prstGeom prst="bentConnector3">
            <a:avLst>
              <a:gd name="adj1" fmla="val -3810033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698699" y="3794449"/>
            <a:ext cx="10869706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4463876" y="2333202"/>
            <a:ext cx="0" cy="3146612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7978041" y="2333202"/>
            <a:ext cx="0" cy="3146612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Occurrence Core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When to use Occurrence Core?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No information on how the data was sampled or samples were processed.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No abiotic measurements are taken or provided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Biological measurements are made on individual specimens (each specimen is a single occurrence record)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is often the case for museum collections, citations of occurrences from literature, individual sightings.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Minimum of 8 (required) DwC terms</a:t>
            </a:r>
            <a:endParaRPr/>
          </a:p>
        </p:txBody>
      </p:sp>
      <p:graphicFrame>
        <p:nvGraphicFramePr>
          <p:cNvPr id="122" name="Google Shape;122;p16"/>
          <p:cNvGraphicFramePr/>
          <p:nvPr/>
        </p:nvGraphicFramePr>
        <p:xfrm>
          <a:off x="838200" y="4328272"/>
          <a:ext cx="9786800" cy="19836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15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scientificNameID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eventDate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decimalLatitude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decimalLongitude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occurrenceStatus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basisOfRecord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Arca zebra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Perna viridis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urn:lsid:marinespecies.org:taxname:367822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Phyllonotus pomum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urn:lsid:marinespecies.org:taxname:419944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Strombus pugilis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urn:lsid:marinespecies.org:taxname:419695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MCNUSB_047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10.8737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-63.8805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Trachycardium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urn:lsid:marinespecies.org:taxname:203976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MCNUSB_075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10.8477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-68.2424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Chione cancellata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urn:lsid:marinespecies.org:taxname:397040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Atrina seminuda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Lyropecten 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urn:lsid:marinespecies.org:taxname:203879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Occurrence Core + ExtendedMeasurementOrFact Extension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Occurrences and measurements made on individual specimens, e.g. body size, counts, wet weight, life stage, etc.</a:t>
            </a:r>
            <a:endParaRPr/>
          </a:p>
        </p:txBody>
      </p:sp>
      <p:graphicFrame>
        <p:nvGraphicFramePr>
          <p:cNvPr id="130" name="Google Shape;130;p17"/>
          <p:cNvGraphicFramePr/>
          <p:nvPr/>
        </p:nvGraphicFramePr>
        <p:xfrm>
          <a:off x="869581" y="2286002"/>
          <a:ext cx="9786800" cy="19836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15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scientificNameID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eventDate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decimalLatitude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decimalLongitude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occurrenceStatus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basisOfRecord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Arca zebra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Perna viridis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urn:lsid:marinespecies.org:taxname:367822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Phyllonotus pomum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urn:lsid:marinespecies.org:taxname:419944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Strombus pugilis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urn:lsid:marinespecies.org:taxname:419695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MCNUSB_047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10.8737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-63.8805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Trachycardium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urn:lsid:marinespecies.org:taxname:203976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MCNUSB_075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10.8477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-68.2424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Chione cancellata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urn:lsid:marinespecies.org:taxname:397040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Atrina seminuda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Lyropecten 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urn:lsid:marinespecies.org:taxname:203879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1" name="Google Shape;131;p17"/>
          <p:cNvGraphicFramePr/>
          <p:nvPr/>
        </p:nvGraphicFramePr>
        <p:xfrm>
          <a:off x="869581" y="5032379"/>
          <a:ext cx="10959725" cy="13018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96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measurementType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measurementTypeID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measurementValue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measurementValueID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measurementUnit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measurementUnitID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2" name="Google Shape;132;p17"/>
          <p:cNvCxnSpPr/>
          <p:nvPr/>
        </p:nvCxnSpPr>
        <p:spPr>
          <a:xfrm flipH="1">
            <a:off x="869717" y="4668253"/>
            <a:ext cx="2679600" cy="1014900"/>
          </a:xfrm>
          <a:prstGeom prst="bentConnector3">
            <a:avLst>
              <a:gd name="adj1" fmla="val 10853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3" name="Google Shape;133;p17"/>
          <p:cNvCxnSpPr/>
          <p:nvPr/>
        </p:nvCxnSpPr>
        <p:spPr>
          <a:xfrm rot="10800000" flipH="1">
            <a:off x="3549317" y="4204753"/>
            <a:ext cx="1191000" cy="463500"/>
          </a:xfrm>
          <a:prstGeom prst="bentConnector3">
            <a:avLst>
              <a:gd name="adj1" fmla="val 9950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4" name="Google Shape;13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8008221" y="947364"/>
            <a:ext cx="4147224" cy="5233044"/>
            <a:chOff x="8970447" y="2025672"/>
            <a:chExt cx="3221553" cy="4832328"/>
          </a:xfrm>
        </p:grpSpPr>
        <p:pic>
          <p:nvPicPr>
            <p:cNvPr id="141" name="Google Shape;141;p18" descr="C:\Users\daphnisd\Desktop\32263_andre-cattrijsse-neemt-waterstaal-uit-een-van-de-niskin-flessen-op-de-carrousel-met-ctd-25-08-2010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0447" y="2025672"/>
              <a:ext cx="3221553" cy="4832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8"/>
            <p:cNvSpPr/>
            <p:nvPr/>
          </p:nvSpPr>
          <p:spPr>
            <a:xfrm>
              <a:off x="8995364" y="6461474"/>
              <a:ext cx="3053850" cy="369472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Nutrient concentrations</a:t>
              </a: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-12568" y="3113894"/>
            <a:ext cx="4042470" cy="3086414"/>
            <a:chOff x="5516552" y="3165491"/>
            <a:chExt cx="3597911" cy="2687981"/>
          </a:xfrm>
        </p:grpSpPr>
        <p:pic>
          <p:nvPicPr>
            <p:cNvPr id="144" name="Google Shape;144;p18" descr="S:\datac\Projects\Afgelopen projecten\Marbef\Datasets\Manuela\RAINBASE_foto's\DSCN148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30296" y="3165491"/>
              <a:ext cx="3584167" cy="2687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8"/>
            <p:cNvSpPr/>
            <p:nvPr/>
          </p:nvSpPr>
          <p:spPr>
            <a:xfrm>
              <a:off x="5516552" y="5453362"/>
              <a:ext cx="3565082" cy="348459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Sediment sampling</a:t>
              </a:r>
              <a:endParaRPr/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3997823" y="2508968"/>
            <a:ext cx="4047284" cy="3691339"/>
            <a:chOff x="3353819" y="2647330"/>
            <a:chExt cx="2665490" cy="3998230"/>
          </a:xfrm>
        </p:grpSpPr>
        <p:pic>
          <p:nvPicPr>
            <p:cNvPr id="147" name="Google Shape;147;p18" descr="C:\Users\daphnisd\Desktop\32262_carrousel-met-ctd-en-6-niskinflessen-wordt-aan-boord-gehesen-25-08-2010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53823" y="2647330"/>
              <a:ext cx="2665486" cy="3998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8"/>
            <p:cNvSpPr/>
            <p:nvPr/>
          </p:nvSpPr>
          <p:spPr>
            <a:xfrm>
              <a:off x="3353819" y="6163816"/>
              <a:ext cx="2662320" cy="433374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CTD measurements</a:t>
              </a:r>
              <a:endParaRPr/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8008222" y="1"/>
            <a:ext cx="4147224" cy="2956286"/>
            <a:chOff x="1493806" y="4055653"/>
            <a:chExt cx="4175040" cy="2758605"/>
          </a:xfrm>
        </p:grpSpPr>
        <p:pic>
          <p:nvPicPr>
            <p:cNvPr id="150" name="Google Shape;150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30938" y="4055653"/>
              <a:ext cx="4137908" cy="2758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8"/>
            <p:cNvSpPr/>
            <p:nvPr/>
          </p:nvSpPr>
          <p:spPr>
            <a:xfrm>
              <a:off x="1493806" y="6319015"/>
              <a:ext cx="4014298" cy="488233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Biomass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0" y="0"/>
            <a:ext cx="4671418" cy="3113893"/>
            <a:chOff x="104628" y="819162"/>
            <a:chExt cx="4671418" cy="3113893"/>
          </a:xfrm>
        </p:grpSpPr>
        <p:pic>
          <p:nvPicPr>
            <p:cNvPr id="153" name="Google Shape;153;p18" descr="C:\Users\daphnisd\Desktop\73911_biometrics-are-taken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503" y="819162"/>
              <a:ext cx="4668543" cy="3113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8"/>
            <p:cNvSpPr/>
            <p:nvPr/>
          </p:nvSpPr>
          <p:spPr>
            <a:xfrm>
              <a:off x="104628" y="3249165"/>
              <a:ext cx="4245358" cy="52322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Biotic measurements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3993017" y="1"/>
            <a:ext cx="4056902" cy="3113892"/>
            <a:chOff x="4670404" y="991460"/>
            <a:chExt cx="4438261" cy="3320800"/>
          </a:xfrm>
        </p:grpSpPr>
        <p:pic>
          <p:nvPicPr>
            <p:cNvPr id="156" name="Google Shape;15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75667" y="991460"/>
              <a:ext cx="4427733" cy="3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8"/>
            <p:cNvSpPr/>
            <p:nvPr/>
          </p:nvSpPr>
          <p:spPr>
            <a:xfrm>
              <a:off x="4670404" y="3578184"/>
              <a:ext cx="4438261" cy="557986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Abundances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8" name="Google Shape;15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532436" y="3175948"/>
            <a:ext cx="5409236" cy="3431894"/>
            <a:chOff x="2956592" y="2665358"/>
            <a:chExt cx="5935887" cy="3931994"/>
          </a:xfrm>
        </p:grpSpPr>
        <p:pic>
          <p:nvPicPr>
            <p:cNvPr id="164" name="Google Shape;164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87824" y="2665358"/>
              <a:ext cx="2952328" cy="3931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0152" y="2665358"/>
              <a:ext cx="2952327" cy="393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9"/>
            <p:cNvSpPr/>
            <p:nvPr/>
          </p:nvSpPr>
          <p:spPr>
            <a:xfrm>
              <a:off x="2956592" y="6074523"/>
              <a:ext cx="5935887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Subsamples and slices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9"/>
          <p:cNvGrpSpPr/>
          <p:nvPr/>
        </p:nvGrpSpPr>
        <p:grpSpPr>
          <a:xfrm>
            <a:off x="136709" y="227949"/>
            <a:ext cx="4041751" cy="2947999"/>
            <a:chOff x="104354" y="2108242"/>
            <a:chExt cx="3297182" cy="2472886"/>
          </a:xfrm>
        </p:grpSpPr>
        <p:pic>
          <p:nvPicPr>
            <p:cNvPr id="168" name="Google Shape;168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354" y="2108242"/>
              <a:ext cx="3297182" cy="2472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9"/>
            <p:cNvSpPr/>
            <p:nvPr/>
          </p:nvSpPr>
          <p:spPr>
            <a:xfrm>
              <a:off x="104354" y="4021845"/>
              <a:ext cx="3297182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OTN tags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460" y="227949"/>
            <a:ext cx="4050793" cy="298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4178460" y="2509211"/>
            <a:ext cx="4050793" cy="461666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Planktonnet + CTD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9"/>
          <p:cNvGrpSpPr/>
          <p:nvPr/>
        </p:nvGrpSpPr>
        <p:grpSpPr>
          <a:xfrm>
            <a:off x="8229253" y="227949"/>
            <a:ext cx="3871989" cy="2980228"/>
            <a:chOff x="136710" y="4648895"/>
            <a:chExt cx="3159551" cy="2081304"/>
          </a:xfrm>
        </p:grpSpPr>
        <p:pic>
          <p:nvPicPr>
            <p:cNvPr id="173" name="Google Shape;173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710" y="4648895"/>
              <a:ext cx="3126422" cy="2081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136710" y="6199566"/>
              <a:ext cx="3159551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VPR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1672" y="3192062"/>
            <a:ext cx="5102687" cy="341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5941672" y="6092792"/>
            <a:ext cx="5074225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 coverage - bleaching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8800099" y="3175948"/>
            <a:ext cx="2384732" cy="25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livingoceansfoundation</a:t>
            </a:r>
            <a:endParaRPr sz="10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 Core + Occurrence Extension</a:t>
            </a:r>
            <a:endParaRPr/>
          </a:p>
        </p:txBody>
      </p:sp>
      <p:graphicFrame>
        <p:nvGraphicFramePr>
          <p:cNvPr id="184" name="Google Shape;184;p20"/>
          <p:cNvGraphicFramePr/>
          <p:nvPr/>
        </p:nvGraphicFramePr>
        <p:xfrm>
          <a:off x="499640" y="1791685"/>
          <a:ext cx="11056125" cy="195629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eventID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parentEventID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eventDate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decimalLatitude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decimalLongitude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coordinateUncertaintyInMeters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minimumDepthInMeters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maximumDepthInMeters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footprintWKT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cruise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station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10.854039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-63.697436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 transect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10.853500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-63.698400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33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LINESTRING (-63.69870 10.85351, -63.69809 10.85352)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10.853450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-63.698586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10.853469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-63.698422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plankton_nov2009:S1:dragging:T3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10.853492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-63.698511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5" name="Google Shape;185;p20"/>
          <p:cNvGraphicFramePr/>
          <p:nvPr/>
        </p:nvGraphicFramePr>
        <p:xfrm>
          <a:off x="499640" y="3951102"/>
          <a:ext cx="10515600" cy="229376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4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occurrenceID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scientificNameAuthorship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basisOfRecord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occurrenceStatus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Rhizosolenia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urn:lsid:marinespecies.org:taxname:149069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T. Brightwell, 1858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MCNUSB_plank0002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Noctiluca scintillans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urn:lsid:marinespecies.org:taxname:109921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(Macartney) Kofoid &amp; Swezy, 1921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MCNUSB_plank0003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Thalassiothrix frauenfeldii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urn:lsid:marinespecies.org:taxname:176365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(Grunow) Grunow, 1880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Ceratium fusus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urn:lsid:marinespecies.org:taxname:109951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(Ehrenberg) Dujardin, 1841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Chaetoceros coarctatum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urn:lsid:marinespecies.org:taxname:178180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Lauder, 1864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plankton_nov2009:S2:dragging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MCNUSB_plank0006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Chaetoceros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urn:lsid:marinespecies.org:taxname:148985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C.G. Ehrenberg, 1844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plankton_nov2009:S2:dragging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MCNUSB_plank0007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Guinardia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urn:lsid:marinespecies.org:taxname:149111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H. Peragallo, 1892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86" name="Google Shape;186;p20"/>
          <p:cNvCxnSpPr/>
          <p:nvPr/>
        </p:nvCxnSpPr>
        <p:spPr>
          <a:xfrm>
            <a:off x="1371600" y="3254041"/>
            <a:ext cx="0" cy="59606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7" name="Google Shape;187;p20"/>
          <p:cNvSpPr txBox="1"/>
          <p:nvPr/>
        </p:nvSpPr>
        <p:spPr>
          <a:xfrm>
            <a:off x="1143000" y="5835316"/>
            <a:ext cx="3519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Measurements and Sampling facts?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649" y="1663908"/>
            <a:ext cx="10709649" cy="421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909864" y="539646"/>
            <a:ext cx="39064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MeasurmentOrFact Extension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2658981" y="4812632"/>
            <a:ext cx="4780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56649" y="5653848"/>
            <a:ext cx="39456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compatible with DwC-A star schema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2764</Words>
  <Application>Microsoft Office PowerPoint</Application>
  <PresentationFormat>Widescreen</PresentationFormat>
  <Paragraphs>591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Tahoma</vt:lpstr>
      <vt:lpstr>Montserrat</vt:lpstr>
      <vt:lpstr>Calibri</vt:lpstr>
      <vt:lpstr>Helvetica Neue</vt:lpstr>
      <vt:lpstr>Arial</vt:lpstr>
      <vt:lpstr>Source Code Pro</vt:lpstr>
      <vt:lpstr>Office Theme</vt:lpstr>
      <vt:lpstr>DwC and OBIS - Required Terms</vt:lpstr>
      <vt:lpstr>Darwin Core Archive</vt:lpstr>
      <vt:lpstr>OBIS data formats</vt:lpstr>
      <vt:lpstr>Occurrence Core</vt:lpstr>
      <vt:lpstr>Occurrence Core + ExtendedMeasurementOrFact Extension</vt:lpstr>
      <vt:lpstr>PowerPoint Presentation</vt:lpstr>
      <vt:lpstr>PowerPoint Presentation</vt:lpstr>
      <vt:lpstr>Event Core + Occurrence Extension</vt:lpstr>
      <vt:lpstr>PowerPoint Presentation</vt:lpstr>
      <vt:lpstr>OBIS-ENV-DATA proposed the ExtendedMeasurementOrFact Extension</vt:lpstr>
      <vt:lpstr>Event Core</vt:lpstr>
      <vt:lpstr>ExtendedMeasurementOrFact Extension (eMoF)</vt:lpstr>
      <vt:lpstr>DwC terms </vt:lpstr>
      <vt:lpstr>Event Core – OBIS-ENV-Data schema</vt:lpstr>
      <vt:lpstr>PowerPoint Presentation</vt:lpstr>
      <vt:lpstr>PowerPoint Presentation</vt:lpstr>
      <vt:lpstr>PowerPoint Presentation</vt:lpstr>
      <vt:lpstr>Measurements or facts Vocabulary</vt:lpstr>
      <vt:lpstr>PowerPoint Presentation</vt:lpstr>
      <vt:lpstr>Data Standardisation</vt:lpstr>
      <vt:lpstr>Metadata standards</vt:lpstr>
      <vt:lpstr>Metadata standards</vt:lpstr>
      <vt:lpstr>Metadata standards</vt:lpstr>
      <vt:lpstr>Metadata standards</vt:lpstr>
      <vt:lpstr>Metadata standards</vt:lpstr>
      <vt:lpstr>Metadata standards</vt:lpstr>
      <vt:lpstr>Metadata standards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 Core Archive</dc:title>
  <cp:lastModifiedBy>Naomi Tress</cp:lastModifiedBy>
  <cp:revision>13</cp:revision>
  <dcterms:modified xsi:type="dcterms:W3CDTF">2021-02-07T01:31:30Z</dcterms:modified>
</cp:coreProperties>
</file>